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8"/>
    <p:restoredTop sz="94610"/>
  </p:normalViewPr>
  <p:slideViewPr>
    <p:cSldViewPr snapToGrid="0" snapToObjects="1">
      <p:cViewPr>
        <p:scale>
          <a:sx n="146" d="100"/>
          <a:sy n="146" d="100"/>
        </p:scale>
        <p:origin x="66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374151"/>
                </a:solidFill>
                <a:latin typeface="Arial"/>
              </a:defRPr>
            </a:pPr>
            <a:r>
              <a:rPr lang="en-US" sz="1000" b="0" i="0" u="none" strike="noStrike">
                <a:solidFill>
                  <a:srgbClr val="374151"/>
                </a:solidFill>
                <a:latin typeface="Arial"/>
              </a:rPr>
              <a:t>Revenue Forecast ($B)  ·  2025A–2034E  |  10Y CAGR ~15%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($B)</c:v>
                </c:pt>
              </c:strCache>
            </c:strRef>
          </c:tx>
          <c:spPr>
            <a:solidFill>
              <a:srgbClr val="635BFF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7.6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45C-1F4E-B785-3AAA7F913C6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9.73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45C-1F4E-B785-3AAA7F913C6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12.16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45C-1F4E-B785-3AAA7F913C6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14.59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45C-1F4E-B785-3AAA7F913C6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5969BAF-B008-824E-8832-387BB79929FA}" type="VALUE">
                      <a:rPr lang="en-US" smtClean="0"/>
                      <a:pPr/>
                      <a:t>[VALUE]</a:t>
                    </a:fld>
                    <a:r>
                      <a:rPr lang="en-US"/>
                      <a:t>.22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45C-1F4E-B785-3AAA7F913C6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19.97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845C-1F4E-B785-3AAA7F913C6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22.77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45C-1F4E-B785-3AAA7F913C6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5.50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845C-1F4E-B785-3AAA7F913C6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F38D3E2E-F94A-FB46-BADE-966289A3E7A3}" type="VALUE">
                      <a:rPr lang="en-US" smtClean="0"/>
                      <a:pPr/>
                      <a:t>[VALUE]</a:t>
                    </a:fld>
                    <a:r>
                      <a:rPr lang="en-US"/>
                      <a:t>.05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45C-1F4E-B785-3AAA7F913C6F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9B602C35-0F10-434B-A23D-DEA17B05059A}" type="VALUE">
                      <a:rPr lang="en-US" smtClean="0"/>
                      <a:pPr/>
                      <a:t>[VALUE]</a:t>
                    </a:fld>
                    <a:r>
                      <a:rPr lang="en-US"/>
                      <a:t>.30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845C-1F4E-B785-3AAA7F913C6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2025A</c:v>
                </c:pt>
                <c:pt idx="1">
                  <c:v>2026E</c:v>
                </c:pt>
                <c:pt idx="2">
                  <c:v>2027E</c:v>
                </c:pt>
                <c:pt idx="3">
                  <c:v>2028E</c:v>
                </c:pt>
                <c:pt idx="4">
                  <c:v>2029E</c:v>
                </c:pt>
                <c:pt idx="5">
                  <c:v>2030E</c:v>
                </c:pt>
                <c:pt idx="6">
                  <c:v>2031E</c:v>
                </c:pt>
                <c:pt idx="7">
                  <c:v>2032E</c:v>
                </c:pt>
                <c:pt idx="8">
                  <c:v>2033E</c:v>
                </c:pt>
                <c:pt idx="9">
                  <c:v>2034E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7.6</c:v>
                </c:pt>
                <c:pt idx="1">
                  <c:v>9.73</c:v>
                </c:pt>
                <c:pt idx="2">
                  <c:v>12.16</c:v>
                </c:pt>
                <c:pt idx="3">
                  <c:v>14.59</c:v>
                </c:pt>
                <c:pt idx="4">
                  <c:v>17.22</c:v>
                </c:pt>
                <c:pt idx="5">
                  <c:v>19.97</c:v>
                </c:pt>
                <c:pt idx="6">
                  <c:v>22.77</c:v>
                </c:pt>
                <c:pt idx="7">
                  <c:v>25.5</c:v>
                </c:pt>
                <c:pt idx="8">
                  <c:v>28.05</c:v>
                </c:pt>
                <c:pt idx="9">
                  <c:v>30.3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C-1F4E-B785-3AAA7F913C6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8FA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374151"/>
                </a:solidFill>
                <a:latin typeface="Arial"/>
              </a:defRPr>
            </a:pPr>
            <a:r>
              <a:rPr lang="en-US" sz="1000" b="0" i="0" u="none" strike="noStrike">
                <a:solidFill>
                  <a:srgbClr val="374151"/>
                </a:solidFill>
                <a:latin typeface="Arial"/>
              </a:rPr>
              <a:t>Free Cash Flow Build ($B)  ·  FCF grows $1.57B → $7.44B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Free Cash Flow ($B)</c:v>
                </c:pt>
              </c:strCache>
            </c:strRef>
          </c:tx>
          <c:spPr>
            <a:solidFill>
              <a:srgbClr val="1A56DB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1.57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CA1-6741-8431-639CFC46DDD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2.01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CA1-6741-8431-639CFC46DDD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2.51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CA1-6741-8431-639CFC46DDD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DA83707-0CDD-1642-BD07-53A76AA79DB1}" type="VALUE">
                      <a:rPr lang="en-US" smtClean="0"/>
                      <a:pPr/>
                      <a:t>[VALUE]</a:t>
                    </a:fld>
                    <a:r>
                      <a:rPr lang="en-US"/>
                      <a:t>.24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CA1-6741-8431-639CFC46DDD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3.82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CA1-6741-8431-639CFC46DDD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7B59520-4678-8E47-9561-3F038C57CE99}" type="VALUE">
                      <a:rPr lang="en-US" smtClean="0"/>
                      <a:pPr/>
                      <a:t>[VALUE]</a:t>
                    </a:fld>
                    <a:r>
                      <a:rPr lang="en-US"/>
                      <a:t>.43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CA1-6741-8431-639CFC46DDD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5.59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CA1-6741-8431-639CFC46DDD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7391BFD4-E7DA-B049-A44D-0B6637DD4A61}" type="VALUE">
                      <a:rPr lang="en-US" smtClean="0"/>
                      <a:pPr/>
                      <a:t>[VALUE]</a:t>
                    </a:fld>
                    <a:r>
                      <a:rPr lang="en-US"/>
                      <a:t>.27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CA1-6741-8431-639CFC46DDD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6.89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CA1-6741-8431-639CFC46DDD1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A6234CA3-7862-EB4E-802A-BF6B908541CE}" type="VALUE">
                      <a:rPr lang="en-US" smtClean="0"/>
                      <a:pPr/>
                      <a:t>[VALUE]</a:t>
                    </a:fld>
                    <a:r>
                      <a:rPr lang="en-US"/>
                      <a:t>.44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ECA1-6741-8431-639CFC46DDD1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2025A</c:v>
                </c:pt>
                <c:pt idx="1">
                  <c:v>2026E</c:v>
                </c:pt>
                <c:pt idx="2">
                  <c:v>2027E</c:v>
                </c:pt>
                <c:pt idx="3">
                  <c:v>2028E</c:v>
                </c:pt>
                <c:pt idx="4">
                  <c:v>2029E</c:v>
                </c:pt>
                <c:pt idx="5">
                  <c:v>2030E</c:v>
                </c:pt>
                <c:pt idx="6">
                  <c:v>2031E</c:v>
                </c:pt>
                <c:pt idx="7">
                  <c:v>2032E</c:v>
                </c:pt>
                <c:pt idx="8">
                  <c:v>2033E</c:v>
                </c:pt>
                <c:pt idx="9">
                  <c:v>2034E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1.57</c:v>
                </c:pt>
                <c:pt idx="1">
                  <c:v>2.0099999999999998</c:v>
                </c:pt>
                <c:pt idx="2">
                  <c:v>2.5099999999999998</c:v>
                </c:pt>
                <c:pt idx="3">
                  <c:v>3.24</c:v>
                </c:pt>
                <c:pt idx="4">
                  <c:v>3.82</c:v>
                </c:pt>
                <c:pt idx="5">
                  <c:v>4.43</c:v>
                </c:pt>
                <c:pt idx="6">
                  <c:v>5.59</c:v>
                </c:pt>
                <c:pt idx="7">
                  <c:v>6.27</c:v>
                </c:pt>
                <c:pt idx="8">
                  <c:v>6.89</c:v>
                </c:pt>
                <c:pt idx="9">
                  <c:v>7.44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A1-6741-8431-639CFC46DDD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8FA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374151"/>
                </a:solidFill>
                <a:latin typeface="Arial"/>
              </a:defRPr>
            </a:pPr>
            <a:r>
              <a:rPr lang="en-US" sz="1000" b="0" i="0" u="none" strike="noStrike">
                <a:solidFill>
                  <a:srgbClr val="374151"/>
                </a:solidFill>
                <a:latin typeface="Arial"/>
              </a:rPr>
              <a:t>Blended Valuation Build ($B)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Weighted Value ($B)</c:v>
                </c:pt>
              </c:strCache>
            </c:strRef>
          </c:tx>
          <c:spPr>
            <a:solidFill>
              <a:srgbClr val="1A56DB"/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A56D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FA26-424C-8B45-3C4997F485DB}"/>
              </c:ext>
            </c:extLst>
          </c:dPt>
          <c:dPt>
            <c:idx val="1"/>
            <c:invertIfNegative val="0"/>
            <c:bubble3D val="0"/>
            <c:spPr>
              <a:solidFill>
                <a:srgbClr val="94A3B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FA26-424C-8B45-3C4997F485DB}"/>
              </c:ext>
            </c:extLst>
          </c:dPt>
          <c:dPt>
            <c:idx val="2"/>
            <c:invertIfNegative val="0"/>
            <c:bubble3D val="0"/>
            <c:spPr>
              <a:solidFill>
                <a:srgbClr val="7C3AE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FA26-424C-8B45-3C4997F485DB}"/>
              </c:ext>
            </c:extLst>
          </c:dPt>
          <c:dPt>
            <c:idx val="3"/>
            <c:invertIfNegative val="0"/>
            <c:bubble3D val="0"/>
            <c:spPr>
              <a:solidFill>
                <a:srgbClr val="635BF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FA26-424C-8B45-3C4997F485D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175.1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A26-424C-8B45-3C4997F485D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A26-424C-8B45-3C4997F485D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A26-424C-8B45-3C4997F485D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Comps (60%)</c:v>
                </c:pt>
                <c:pt idx="1">
                  <c:v>DCF (10%)</c:v>
                </c:pt>
                <c:pt idx="2">
                  <c:v>IPO Range (30%)</c:v>
                </c:pt>
                <c:pt idx="3">
                  <c:v>Blended Target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105.1</c:v>
                </c:pt>
                <c:pt idx="1">
                  <c:v>5.6</c:v>
                </c:pt>
                <c:pt idx="2">
                  <c:v>64.2</c:v>
                </c:pt>
                <c:pt idx="3">
                  <c:v>173.7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A26-424C-8B45-3C4997F485D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8FA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3483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10" Type="http://schemas.openxmlformats.org/officeDocument/2006/relationships/image" Target="../media/image1.png"/><Relationship Id="rId4" Type="http://schemas.openxmlformats.org/officeDocument/2006/relationships/image" Target="../media/image2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F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635BFF"/>
          </a:solidFill>
          <a:ln w="1270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583680" y="228600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583680" y="667512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0" y="1106424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583680" y="1545336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583680" y="1984248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7022592" y="228600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022592" y="667512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022592" y="1106424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022592" y="1545336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022592" y="1984248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7461504" y="228600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461504" y="667512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461504" y="1106424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7461504" y="1545336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461504" y="1984248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7900416" y="228600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900416" y="667512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900416" y="1106424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7900416" y="1545336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7900416" y="1984248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8339328" y="228600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8339328" y="667512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8339328" y="1106424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8339328" y="1545336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8339328" y="1984248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02920" y="1005840"/>
            <a:ext cx="5943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kern="0" spc="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INC.</a:t>
            </a:r>
            <a:endParaRPr lang="en-US" sz="4800" dirty="0"/>
          </a:p>
        </p:txBody>
      </p:sp>
      <p:sp>
        <p:nvSpPr>
          <p:cNvPr id="29" name="Text 27"/>
          <p:cNvSpPr/>
          <p:nvPr/>
        </p:nvSpPr>
        <p:spPr>
          <a:xfrm>
            <a:off x="502920" y="1691640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A8BE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Valuation &amp; IPO Readiness Analysis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502920" y="2057400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7A9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Memorandum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502920" y="2487168"/>
            <a:ext cx="3840480" cy="0"/>
          </a:xfrm>
          <a:prstGeom prst="line">
            <a:avLst/>
          </a:prstGeom>
          <a:noFill/>
          <a:ln w="1905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502920" y="2697480"/>
            <a:ext cx="1965960" cy="74980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94360" y="274320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594360" y="3090672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EA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2651760" y="2697480"/>
            <a:ext cx="1965960" cy="74980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2743200" y="274320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8DA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$173.7B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2743200" y="3090672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EA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Valuation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4800600" y="2697480"/>
            <a:ext cx="1965960" cy="74980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892040" y="274320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+9.2%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4892040" y="3090672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EA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Implied Upside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6949440" y="2697480"/>
            <a:ext cx="1965960" cy="74980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6963156" y="2751909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8DA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 2026–H1 2027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7040880" y="3090672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EA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IPO Window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502920" y="46634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7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Analyst: Edric Lim  ·  Date: April 2026  ·  CONFIDENTIAL — FOR EDUCATIONAL PURPOSES ONLY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01168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Thesis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11480" y="621792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Stripe deserves an infrastructure premium — not a processor multiple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60520" cy="3611880"/>
          </a:xfrm>
          <a:prstGeom prst="rect">
            <a:avLst/>
          </a:prstGeom>
          <a:solidFill>
            <a:srgbClr val="0F1F3D"/>
          </a:solidFill>
          <a:ln/>
          <a:effectLst>
            <a:outerShdw blurRad="1524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960120"/>
            <a:ext cx="164592" cy="3611880"/>
          </a:xfrm>
          <a:prstGeom prst="rect">
            <a:avLst/>
          </a:prstGeom>
          <a:solidFill>
            <a:srgbClr val="635BFF"/>
          </a:solidFill>
          <a:ln w="1270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143000"/>
            <a:ext cx="3566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processor.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85800" y="2103120"/>
            <a:ext cx="3566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635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635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infrastructure.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85800" y="3154680"/>
            <a:ext cx="35661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Processors compete on price.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compounds on adoption.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Switching costs deepen with every API call.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754880" y="960120"/>
            <a:ext cx="3977640" cy="1078992"/>
          </a:xfrm>
          <a:prstGeom prst="rect">
            <a:avLst/>
          </a:prstGeom>
          <a:solidFill>
            <a:srgbClr val="EBF2FF"/>
          </a:solidFill>
          <a:ln/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92040" y="1280160"/>
            <a:ext cx="384048" cy="384048"/>
          </a:xfrm>
          <a:prstGeom prst="ellipse">
            <a:avLst/>
          </a:prstGeom>
          <a:solidFill>
            <a:srgbClr val="1A56DB"/>
          </a:solidFill>
          <a:ln w="12700">
            <a:solidFill>
              <a:srgbClr val="1A56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850" y="1356970"/>
            <a:ext cx="230429" cy="230429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376672" y="105156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switching costs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5376672" y="1307592"/>
            <a:ext cx="3200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Stripe's APIs are embedded in Amazon, Ford &amp; OpenAI payment flows. Migration means rewriting core financial plumbing — not cancelling a SaaS sub.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4754880" y="2148840"/>
            <a:ext cx="3977640" cy="1078992"/>
          </a:xfrm>
          <a:prstGeom prst="rect">
            <a:avLst/>
          </a:prstGeom>
          <a:solidFill>
            <a:srgbClr val="EBF2FF"/>
          </a:solidFill>
          <a:ln/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892040" y="2468880"/>
            <a:ext cx="384048" cy="384048"/>
          </a:xfrm>
          <a:prstGeom prst="ellipse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8850" y="2545690"/>
            <a:ext cx="230429" cy="230429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376672" y="224028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attach = take-rate floor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5376672" y="2496312"/>
            <a:ext cx="3200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Tax, Billing &amp; Radar command higher margins than core processing. Software mix growth supports blended take rate even as fees compress.</a:t>
            </a:r>
            <a:endParaRPr lang="en-US" sz="900" dirty="0"/>
          </a:p>
        </p:txBody>
      </p:sp>
      <p:sp>
        <p:nvSpPr>
          <p:cNvPr id="19" name="Shape 15"/>
          <p:cNvSpPr/>
          <p:nvPr/>
        </p:nvSpPr>
        <p:spPr>
          <a:xfrm>
            <a:off x="4754880" y="3337560"/>
            <a:ext cx="3977640" cy="1078992"/>
          </a:xfrm>
          <a:prstGeom prst="rect">
            <a:avLst/>
          </a:prstGeom>
          <a:solidFill>
            <a:srgbClr val="EBF2FF"/>
          </a:solidFill>
          <a:ln/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4892040" y="3657600"/>
            <a:ext cx="384048" cy="384048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8850" y="3734410"/>
            <a:ext cx="230429" cy="230429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5376672" y="342900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 commerce — a free option</a:t>
            </a:r>
            <a:endParaRPr lang="en-US" sz="1100" dirty="0"/>
          </a:p>
        </p:txBody>
      </p:sp>
      <p:sp>
        <p:nvSpPr>
          <p:cNvPr id="23" name="Text 18"/>
          <p:cNvSpPr/>
          <p:nvPr/>
        </p:nvSpPr>
        <p:spPr>
          <a:xfrm>
            <a:off x="5376672" y="3685032"/>
            <a:ext cx="3200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AI transactions need a programmable payments layer. Stripe's API-first architecture is the default infrastructure for this emerging category.</a:t>
            </a:r>
            <a:endParaRPr lang="en-US" sz="900" dirty="0"/>
          </a:p>
        </p:txBody>
      </p:sp>
      <p:sp>
        <p:nvSpPr>
          <p:cNvPr id="24" name="Shape 19"/>
          <p:cNvSpPr/>
          <p:nvPr/>
        </p:nvSpPr>
        <p:spPr>
          <a:xfrm>
            <a:off x="4846320" y="4486047"/>
            <a:ext cx="3886200" cy="323698"/>
          </a:xfrm>
          <a:prstGeom prst="rect">
            <a:avLst/>
          </a:prstGeom>
          <a:solidFill>
            <a:srgbClr val="ECFDF5"/>
          </a:solidFill>
          <a:ln w="12700">
            <a:solidFill>
              <a:srgbClr val="6EE7B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0"/>
          <p:cNvSpPr/>
          <p:nvPr/>
        </p:nvSpPr>
        <p:spPr>
          <a:xfrm>
            <a:off x="4892040" y="4480560"/>
            <a:ext cx="3794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 ·  Target $173.7B  ·  +9.2% Upside  ·  Blended: Comps 60% / DCF 10% / IPO Range 30%</a:t>
            </a:r>
            <a:endParaRPr lang="en-US" sz="950" dirty="0"/>
          </a:p>
        </p:txBody>
      </p:sp>
      <p:sp>
        <p:nvSpPr>
          <p:cNvPr id="26" name="Text 21"/>
          <p:cNvSpPr/>
          <p:nvPr/>
        </p:nvSpPr>
        <p:spPr>
          <a:xfrm>
            <a:off x="365760" y="4892040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INC.  ·  Strategic Valuation &amp; IPO Readiness  ·  Edric Lim  ·  April 2026  ·  CONFIDENTIAL</a:t>
            </a:r>
            <a:endParaRPr lang="en-US" sz="750" dirty="0"/>
          </a:p>
        </p:txBody>
      </p:sp>
      <p:sp>
        <p:nvSpPr>
          <p:cNvPr id="27" name="Text 22"/>
          <p:cNvSpPr/>
          <p:nvPr/>
        </p:nvSpPr>
        <p:spPr>
          <a:xfrm>
            <a:off x="7406640" y="4892040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09</a:t>
            </a:r>
            <a:endParaRPr lang="en-US" sz="750" dirty="0"/>
          </a:p>
        </p:txBody>
      </p:sp>
      <p:sp>
        <p:nvSpPr>
          <p:cNvPr id="28" name="Shape 23"/>
          <p:cNvSpPr/>
          <p:nvPr/>
        </p:nvSpPr>
        <p:spPr>
          <a:xfrm>
            <a:off x="365760" y="4873752"/>
            <a:ext cx="8412480" cy="0"/>
          </a:xfrm>
          <a:prstGeom prst="line">
            <a:avLst/>
          </a:prstGeom>
          <a:noFill/>
          <a:ln w="6350">
            <a:solidFill>
              <a:srgbClr val="2A4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01168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11480" y="621792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payments infrastructure is a multi-trillion dollar, underpenetrated TAM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68680" y="1325880"/>
            <a:ext cx="3383280" cy="3383280"/>
          </a:xfrm>
          <a:prstGeom prst="ellipse">
            <a:avLst/>
          </a:prstGeom>
          <a:solidFill>
            <a:srgbClr val="EEF2FF"/>
          </a:solidFill>
          <a:ln w="12700">
            <a:solidFill>
              <a:srgbClr val="C7D2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371600" y="1828800"/>
            <a:ext cx="2377440" cy="2377440"/>
          </a:xfrm>
          <a:prstGeom prst="ellipse">
            <a:avLst/>
          </a:prstGeom>
          <a:solidFill>
            <a:srgbClr val="C7D2FE"/>
          </a:solidFill>
          <a:ln w="12700">
            <a:solidFill>
              <a:srgbClr val="818C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74520" y="2331720"/>
            <a:ext cx="1371600" cy="1371600"/>
          </a:xfrm>
          <a:prstGeom prst="ellipse">
            <a:avLst/>
          </a:prstGeom>
          <a:solidFill>
            <a:srgbClr val="635BFF"/>
          </a:solidFill>
          <a:ln w="1270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965960" y="26334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$300T+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965960" y="306324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D4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D4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Payments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365760" y="192024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/ Card Payments</a:t>
            </a:r>
            <a:endParaRPr lang="en-US" sz="850" dirty="0"/>
          </a:p>
          <a:p>
            <a:pPr marL="0" indent="0" algn="r">
              <a:buNone/>
            </a:pPr>
            <a:r>
              <a:rPr lang="en-US" sz="850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~$50T annual volume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1828800" y="2148840"/>
            <a:ext cx="411480" cy="0"/>
          </a:xfrm>
          <a:prstGeom prst="line">
            <a:avLst/>
          </a:prstGeom>
          <a:noFill/>
          <a:ln w="10160">
            <a:solidFill>
              <a:srgbClr val="818C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329184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Online/API Payments</a:t>
            </a:r>
            <a:endParaRPr lang="en-US" sz="850" dirty="0"/>
          </a:p>
          <a:p>
            <a:pPr marL="0" indent="0" algn="r">
              <a:buNone/>
            </a:pPr>
            <a:r>
              <a:rPr lang="en-US" sz="850" dirty="0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~$15T annual volume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1828800" y="3520440"/>
            <a:ext cx="411480" cy="0"/>
          </a:xfrm>
          <a:prstGeom prst="line">
            <a:avLst/>
          </a:prstGeom>
          <a:noFill/>
          <a:ln w="10160">
            <a:solidFill>
              <a:srgbClr val="6366F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379476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35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2025A</a:t>
            </a:r>
            <a:endParaRPr lang="en-US" sz="850" dirty="0"/>
          </a:p>
          <a:p>
            <a:pPr marL="0" indent="0" algn="r">
              <a:buNone/>
            </a:pPr>
            <a:r>
              <a:rPr lang="en-US" sz="850" dirty="0">
                <a:solidFill>
                  <a:srgbClr val="635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$1.9T TPV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1828800" y="4041648"/>
            <a:ext cx="411480" cy="0"/>
          </a:xfrm>
          <a:prstGeom prst="line">
            <a:avLst/>
          </a:prstGeom>
          <a:noFill/>
          <a:ln w="1270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892040" y="960120"/>
            <a:ext cx="1965960" cy="1828800"/>
          </a:xfrm>
          <a:prstGeom prst="rect">
            <a:avLst/>
          </a:prstGeom>
          <a:solidFill>
            <a:srgbClr val="EBF2FF"/>
          </a:solidFill>
          <a:ln/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056632" y="1124712"/>
            <a:ext cx="384048" cy="384048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3442" y="1201522"/>
            <a:ext cx="230429" cy="230429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5001768" y="1618488"/>
            <a:ext cx="17556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Geographic Expansion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5001768" y="1920240"/>
            <a:ext cx="175564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Asia &amp; Latin America: underpenetrated markets with fast fintech adoption and limited incumbent resistance.</a:t>
            </a:r>
            <a:endParaRPr lang="en-US" sz="850" dirty="0"/>
          </a:p>
        </p:txBody>
      </p:sp>
      <p:sp>
        <p:nvSpPr>
          <p:cNvPr id="20" name="Shape 17"/>
          <p:cNvSpPr/>
          <p:nvPr/>
        </p:nvSpPr>
        <p:spPr>
          <a:xfrm>
            <a:off x="6995160" y="960120"/>
            <a:ext cx="1965960" cy="1828800"/>
          </a:xfrm>
          <a:prstGeom prst="rect">
            <a:avLst/>
          </a:prstGeom>
          <a:solidFill>
            <a:srgbClr val="EBF2FF"/>
          </a:solidFill>
          <a:ln/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7159752" y="1124712"/>
            <a:ext cx="384048" cy="384048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6562" y="1201522"/>
            <a:ext cx="230429" cy="230429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7104888" y="1618488"/>
            <a:ext cx="17556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 Commerce</a:t>
            </a:r>
            <a:endParaRPr lang="en-US" sz="950" dirty="0"/>
          </a:p>
        </p:txBody>
      </p:sp>
      <p:sp>
        <p:nvSpPr>
          <p:cNvPr id="24" name="Text 20"/>
          <p:cNvSpPr/>
          <p:nvPr/>
        </p:nvSpPr>
        <p:spPr>
          <a:xfrm>
            <a:off x="7104888" y="1920240"/>
            <a:ext cx="175564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transactions represent the next generation of TPV. Stripe's programmable APIs are the natural infrastructure layer.</a:t>
            </a:r>
            <a:endParaRPr lang="en-US" sz="850" dirty="0"/>
          </a:p>
        </p:txBody>
      </p:sp>
      <p:sp>
        <p:nvSpPr>
          <p:cNvPr id="25" name="Shape 21"/>
          <p:cNvSpPr/>
          <p:nvPr/>
        </p:nvSpPr>
        <p:spPr>
          <a:xfrm>
            <a:off x="4892040" y="2971800"/>
            <a:ext cx="1965960" cy="1828800"/>
          </a:xfrm>
          <a:prstGeom prst="rect">
            <a:avLst/>
          </a:prstGeom>
          <a:solidFill>
            <a:srgbClr val="EBF2FF"/>
          </a:solidFill>
          <a:ln/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5056632" y="3136392"/>
            <a:ext cx="384048" cy="384048"/>
          </a:xfrm>
          <a:prstGeom prst="ellipse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3442" y="3213202"/>
            <a:ext cx="230429" cy="230429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5001768" y="3630168"/>
            <a:ext cx="17556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Product Attach</a:t>
            </a:r>
            <a:endParaRPr lang="en-US" sz="950" dirty="0"/>
          </a:p>
        </p:txBody>
      </p:sp>
      <p:sp>
        <p:nvSpPr>
          <p:cNvPr id="29" name="Text 24"/>
          <p:cNvSpPr/>
          <p:nvPr/>
        </p:nvSpPr>
        <p:spPr>
          <a:xfrm>
            <a:off x="5001768" y="3931920"/>
            <a:ext cx="175564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Tax, Billing, Radar: higher-margin products layered on core infrastructure. Each new attach deepens switching costs.</a:t>
            </a:r>
            <a:endParaRPr lang="en-US" sz="850" dirty="0"/>
          </a:p>
        </p:txBody>
      </p:sp>
      <p:sp>
        <p:nvSpPr>
          <p:cNvPr id="30" name="Shape 25"/>
          <p:cNvSpPr/>
          <p:nvPr/>
        </p:nvSpPr>
        <p:spPr>
          <a:xfrm>
            <a:off x="6995160" y="2971800"/>
            <a:ext cx="1965960" cy="1828800"/>
          </a:xfrm>
          <a:prstGeom prst="rect">
            <a:avLst/>
          </a:prstGeom>
          <a:solidFill>
            <a:srgbClr val="EBF2FF"/>
          </a:solidFill>
          <a:ln/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6"/>
          <p:cNvSpPr/>
          <p:nvPr/>
        </p:nvSpPr>
        <p:spPr>
          <a:xfrm>
            <a:off x="7159752" y="3136392"/>
            <a:ext cx="384048" cy="384048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6562" y="3213202"/>
            <a:ext cx="230429" cy="230429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7104888" y="3630168"/>
            <a:ext cx="17556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Platform Moat</a:t>
            </a:r>
            <a:endParaRPr lang="en-US" sz="950" dirty="0"/>
          </a:p>
        </p:txBody>
      </p:sp>
      <p:sp>
        <p:nvSpPr>
          <p:cNvPr id="34" name="Text 28"/>
          <p:cNvSpPr/>
          <p:nvPr/>
        </p:nvSpPr>
        <p:spPr>
          <a:xfrm>
            <a:off x="7104888" y="3931920"/>
            <a:ext cx="175564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10M+ developers on Stripe. The most adopted payments API globally creates compounding network effect.</a:t>
            </a:r>
            <a:endParaRPr lang="en-US" sz="850" dirty="0"/>
          </a:p>
        </p:txBody>
      </p:sp>
      <p:sp>
        <p:nvSpPr>
          <p:cNvPr id="35" name="Text 29"/>
          <p:cNvSpPr/>
          <p:nvPr/>
        </p:nvSpPr>
        <p:spPr>
          <a:xfrm>
            <a:off x="365760" y="4892040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INC.  ·  Strategic Valuation &amp; IPO Readiness  ·  Edric Lim  ·  April 2026  ·  CONFIDENTIAL</a:t>
            </a:r>
            <a:endParaRPr lang="en-US" sz="750" dirty="0"/>
          </a:p>
        </p:txBody>
      </p:sp>
      <p:sp>
        <p:nvSpPr>
          <p:cNvPr id="36" name="Text 30"/>
          <p:cNvSpPr/>
          <p:nvPr/>
        </p:nvSpPr>
        <p:spPr>
          <a:xfrm>
            <a:off x="7406640" y="4892040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09</a:t>
            </a:r>
            <a:endParaRPr lang="en-US" sz="750" dirty="0"/>
          </a:p>
        </p:txBody>
      </p:sp>
      <p:sp>
        <p:nvSpPr>
          <p:cNvPr id="37" name="Shape 31"/>
          <p:cNvSpPr/>
          <p:nvPr/>
        </p:nvSpPr>
        <p:spPr>
          <a:xfrm>
            <a:off x="365760" y="4873752"/>
            <a:ext cx="8412480" cy="0"/>
          </a:xfrm>
          <a:prstGeom prst="line">
            <a:avLst/>
          </a:prstGeom>
          <a:noFill/>
          <a:ln w="6350">
            <a:solidFill>
              <a:srgbClr val="2A4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01168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Overview &amp; Revenue Model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11480" y="621792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Transaction-driven: Revenue = TPV × Net Take Rate</a:t>
            </a:r>
            <a:endParaRPr lang="en-US" sz="11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3334738263"/>
              </p:ext>
            </p:extLst>
          </p:nvPr>
        </p:nvGraphicFramePr>
        <p:xfrm>
          <a:off x="365760" y="960120"/>
          <a:ext cx="4754880" cy="3337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5349240" y="960120"/>
            <a:ext cx="3383280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458968" y="996696"/>
            <a:ext cx="3163824" cy="3233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$1.9T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5440680" y="1293594"/>
            <a:ext cx="3200400" cy="161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555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2025A TPV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5440680" y="1445118"/>
            <a:ext cx="3200400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$7.6T by 2034E</a:t>
            </a:r>
            <a:endParaRPr lang="en-US" sz="800" dirty="0"/>
          </a:p>
        </p:txBody>
      </p:sp>
      <p:sp>
        <p:nvSpPr>
          <p:cNvPr id="9" name="Shape 6"/>
          <p:cNvSpPr/>
          <p:nvPr/>
        </p:nvSpPr>
        <p:spPr>
          <a:xfrm>
            <a:off x="5349240" y="1636776"/>
            <a:ext cx="3383280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5458968" y="1662014"/>
            <a:ext cx="3163824" cy="3233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0.40%</a:t>
            </a:r>
            <a:endParaRPr lang="en-US" sz="2800" dirty="0"/>
          </a:p>
        </p:txBody>
      </p:sp>
      <p:sp>
        <p:nvSpPr>
          <p:cNvPr id="11" name="Text 8"/>
          <p:cNvSpPr/>
          <p:nvPr/>
        </p:nvSpPr>
        <p:spPr>
          <a:xfrm>
            <a:off x="5440680" y="1978762"/>
            <a:ext cx="3200400" cy="161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555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Take Rate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5440680" y="2121774"/>
            <a:ext cx="3200400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interchange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5349240" y="2313432"/>
            <a:ext cx="3383280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450655" y="2340864"/>
            <a:ext cx="3163824" cy="3233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2800" dirty="0"/>
          </a:p>
        </p:txBody>
      </p:sp>
      <p:sp>
        <p:nvSpPr>
          <p:cNvPr id="15" name="Text 12"/>
          <p:cNvSpPr/>
          <p:nvPr/>
        </p:nvSpPr>
        <p:spPr>
          <a:xfrm>
            <a:off x="5440680" y="2655418"/>
            <a:ext cx="3200400" cy="161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555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5440680" y="2798430"/>
            <a:ext cx="3200400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Software-driven</a:t>
            </a:r>
            <a:endParaRPr lang="en-US" sz="800" dirty="0"/>
          </a:p>
        </p:txBody>
      </p:sp>
      <p:sp>
        <p:nvSpPr>
          <p:cNvPr id="17" name="Shape 14"/>
          <p:cNvSpPr/>
          <p:nvPr/>
        </p:nvSpPr>
        <p:spPr>
          <a:xfrm>
            <a:off x="5349240" y="2990088"/>
            <a:ext cx="3383280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5458968" y="3017520"/>
            <a:ext cx="3163824" cy="3233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30%→35%</a:t>
            </a:r>
            <a:endParaRPr lang="en-US" sz="2800" dirty="0"/>
          </a:p>
        </p:txBody>
      </p:sp>
      <p:sp>
        <p:nvSpPr>
          <p:cNvPr id="19" name="Text 16"/>
          <p:cNvSpPr/>
          <p:nvPr/>
        </p:nvSpPr>
        <p:spPr>
          <a:xfrm>
            <a:off x="5440680" y="3332074"/>
            <a:ext cx="3200400" cy="161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555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 Margin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5440680" y="3475086"/>
            <a:ext cx="3200400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2025A → 2031E+</a:t>
            </a:r>
            <a:endParaRPr lang="en-US" sz="800" dirty="0"/>
          </a:p>
        </p:txBody>
      </p:sp>
      <p:sp>
        <p:nvSpPr>
          <p:cNvPr id="21" name="Shape 18"/>
          <p:cNvSpPr/>
          <p:nvPr/>
        </p:nvSpPr>
        <p:spPr>
          <a:xfrm>
            <a:off x="5349240" y="3694176"/>
            <a:ext cx="3383280" cy="62179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5458968" y="3694542"/>
            <a:ext cx="3163824" cy="3233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~15%</a:t>
            </a:r>
            <a:endParaRPr lang="en-US" sz="2800" dirty="0"/>
          </a:p>
        </p:txBody>
      </p:sp>
      <p:sp>
        <p:nvSpPr>
          <p:cNvPr id="23" name="Text 20"/>
          <p:cNvSpPr/>
          <p:nvPr/>
        </p:nvSpPr>
        <p:spPr>
          <a:xfrm>
            <a:off x="5440680" y="4008730"/>
            <a:ext cx="3200400" cy="161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555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10Y Revenue CAGR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5440680" y="4151742"/>
            <a:ext cx="3200400" cy="1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$7.6B → $30.3B</a:t>
            </a:r>
            <a:endParaRPr lang="en-US" sz="800" dirty="0"/>
          </a:p>
        </p:txBody>
      </p:sp>
      <p:sp>
        <p:nvSpPr>
          <p:cNvPr id="25" name="Shape 22"/>
          <p:cNvSpPr/>
          <p:nvPr/>
        </p:nvSpPr>
        <p:spPr>
          <a:xfrm>
            <a:off x="365760" y="4370832"/>
            <a:ext cx="8366760" cy="347472"/>
          </a:xfrm>
          <a:prstGeom prst="rect">
            <a:avLst/>
          </a:prstGeom>
          <a:solidFill>
            <a:srgbClr val="0F1F3D"/>
          </a:solidFill>
          <a:ln w="12700">
            <a:solidFill>
              <a:srgbClr val="0F1F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502920" y="4398264"/>
            <a:ext cx="8092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Model:  TPV ($T) × Net Take Rate (0.40%) = Revenue ($B)  ·  Take rate sustained by infrastructure moat, enterprise mix &amp; software attach (Tax, Billing, Radar)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365760" y="4892040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INC.  ·  Strategic Valuation &amp; IPO Readiness  ·  Edric Lim  ·  April 2026  ·  CONFIDENTIAL</a:t>
            </a:r>
            <a:endParaRPr lang="en-US" sz="750" dirty="0"/>
          </a:p>
        </p:txBody>
      </p:sp>
      <p:sp>
        <p:nvSpPr>
          <p:cNvPr id="28" name="Text 25"/>
          <p:cNvSpPr/>
          <p:nvPr/>
        </p:nvSpPr>
        <p:spPr>
          <a:xfrm>
            <a:off x="7406640" y="4892040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09</a:t>
            </a:r>
            <a:endParaRPr lang="en-US" sz="750" dirty="0"/>
          </a:p>
        </p:txBody>
      </p:sp>
      <p:sp>
        <p:nvSpPr>
          <p:cNvPr id="29" name="Shape 26"/>
          <p:cNvSpPr/>
          <p:nvPr/>
        </p:nvSpPr>
        <p:spPr>
          <a:xfrm>
            <a:off x="365760" y="4873752"/>
            <a:ext cx="8412480" cy="0"/>
          </a:xfrm>
          <a:prstGeom prst="line">
            <a:avLst/>
          </a:prstGeom>
          <a:noFill/>
          <a:ln w="6350">
            <a:solidFill>
              <a:srgbClr val="2A4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01168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Comparable Company Analysis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11480" y="621792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peers across 3 cohorts  ·  Applied multiple: 18x  ·  Source: Yahoo Finance, April 2026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896112"/>
          <a:ext cx="8366760" cy="3886194"/>
        </p:xfrm>
        <a:graphic>
          <a:graphicData uri="http://schemas.openxmlformats.org/drawingml/2006/table">
            <a:tbl>
              <a:tblPr/>
              <a:tblGrid>
                <a:gridCol w="1325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1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358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893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Company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EV/Rev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 Growth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 Mgn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Rule of 40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938">
                <a:tc gridSpan="7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3730A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 1 — PAYMENTS INFRASTRUCTURE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93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Adyen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$19.2B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6.96x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50.4%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67.3%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Best direct peer — 50%+ EBITDA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93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Payoneer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$1.3B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SMB cross-border niche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93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Block (SQ)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$33.1B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1.37x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D9770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Ecosystem play; Rule of 40 in recovery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938">
                <a:tc gridSpan="7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65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 2 — PAYMENT NETWORKS (MOAT BENCHMARK)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893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$598B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14.45x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84.6%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Infrastructure ceiling — moat benchmark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93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Mastercard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$457B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13.94x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62.6%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80.2%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Duopoly premium; best-in-class economics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938">
                <a:tc gridSpan="7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92400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 3 — E-COMMERCE PLATFORMS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893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Shopify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$141B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12.20x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30.6%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Best API-ecosystem comp; 30%+ growth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893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PayPal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$40.9B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D9770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Legacy; structural checkout share loss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893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Peer Average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$184B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7.34x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35.3%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893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STRIPE (Subject)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$159B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24.6x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D4ED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635B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18x applied  →  $175.1B implied EV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365760" y="4892040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INC.  ·  Strategic Valuation &amp; IPO Readiness  ·  Edric Lim  ·  April 2026  ·  CONFIDENTIAL</a:t>
            </a:r>
            <a:endParaRPr lang="en-US" sz="750" dirty="0"/>
          </a:p>
        </p:txBody>
      </p:sp>
      <p:sp>
        <p:nvSpPr>
          <p:cNvPr id="4" name="Text 3"/>
          <p:cNvSpPr/>
          <p:nvPr/>
        </p:nvSpPr>
        <p:spPr>
          <a:xfrm>
            <a:off x="7406640" y="4892040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09</a:t>
            </a:r>
            <a:endParaRPr lang="en-US" sz="750" dirty="0"/>
          </a:p>
        </p:txBody>
      </p:sp>
      <p:sp>
        <p:nvSpPr>
          <p:cNvPr id="7" name="Shape 4"/>
          <p:cNvSpPr/>
          <p:nvPr/>
        </p:nvSpPr>
        <p:spPr>
          <a:xfrm>
            <a:off x="365760" y="4873752"/>
            <a:ext cx="8412480" cy="0"/>
          </a:xfrm>
          <a:prstGeom prst="line">
            <a:avLst/>
          </a:prstGeom>
          <a:noFill/>
          <a:ln w="6350">
            <a:solidFill>
              <a:srgbClr val="2A4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01168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DCF Valuation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11480" y="621792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10-year explicit FCF model  ·  WACC 11.66%  ·  Terminal growth 3.0%</a:t>
            </a:r>
            <a:endParaRPr lang="en-US" sz="11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1966448455"/>
              </p:ext>
            </p:extLst>
          </p:nvPr>
        </p:nvGraphicFramePr>
        <p:xfrm>
          <a:off x="365760" y="914400"/>
          <a:ext cx="512064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365760" y="3977640"/>
            <a:ext cx="5120640" cy="822960"/>
          </a:xfrm>
          <a:prstGeom prst="rect">
            <a:avLst/>
          </a:prstGeom>
          <a:solidFill>
            <a:srgbClr val="EBF2FF"/>
          </a:solidFill>
          <a:ln w="1016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02920" y="4023360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WACC: </a:t>
            </a: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11.66%  </a:t>
            </a: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</a:t>
            </a: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RFR: </a:t>
            </a: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4.44% (US 10Y)  </a:t>
            </a: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</a:t>
            </a: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Beta: </a:t>
            </a: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1.30×  </a:t>
            </a: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</a:t>
            </a: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ERP: </a:t>
            </a: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5.55% (Damodaran)</a:t>
            </a:r>
            <a:endParaRPr lang="en-US" sz="950" dirty="0"/>
          </a:p>
        </p:txBody>
      </p:sp>
      <p:sp>
        <p:nvSpPr>
          <p:cNvPr id="7" name="Text 4"/>
          <p:cNvSpPr/>
          <p:nvPr/>
        </p:nvSpPr>
        <p:spPr>
          <a:xfrm>
            <a:off x="502920" y="4361688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Terminal Growth: </a:t>
            </a: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3.0%  </a:t>
            </a: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</a:t>
            </a: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Terminal FCF: </a:t>
            </a: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$7.44B  </a:t>
            </a: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</a:t>
            </a: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TV as % of EV: </a:t>
            </a: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57% (within normal range)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5669280" y="896112"/>
            <a:ext cx="301752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5779008" y="913850"/>
            <a:ext cx="2798064" cy="3708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$24.1B</a:t>
            </a:r>
            <a:endParaRPr lang="en-US" sz="2800" dirty="0"/>
          </a:p>
        </p:txBody>
      </p:sp>
      <p:sp>
        <p:nvSpPr>
          <p:cNvPr id="10" name="Text 7"/>
          <p:cNvSpPr/>
          <p:nvPr/>
        </p:nvSpPr>
        <p:spPr>
          <a:xfrm>
            <a:off x="5760720" y="1288390"/>
            <a:ext cx="2834640" cy="18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555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 of PV of FCFs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5669280" y="1691640"/>
            <a:ext cx="301752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779008" y="1713037"/>
            <a:ext cx="2798064" cy="3708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$86.0B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5760720" y="2083918"/>
            <a:ext cx="2834640" cy="18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555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Terminal Value (Gordon GGM)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5669280" y="2487168"/>
            <a:ext cx="301752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5779008" y="2517708"/>
            <a:ext cx="2798064" cy="3708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$31.9B</a:t>
            </a:r>
            <a:endParaRPr lang="en-US" sz="2800" dirty="0"/>
          </a:p>
        </p:txBody>
      </p:sp>
      <p:sp>
        <p:nvSpPr>
          <p:cNvPr id="16" name="Text 13"/>
          <p:cNvSpPr/>
          <p:nvPr/>
        </p:nvSpPr>
        <p:spPr>
          <a:xfrm>
            <a:off x="5760720" y="2879446"/>
            <a:ext cx="2834640" cy="18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555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 of Terminal Value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5669280" y="3282696"/>
            <a:ext cx="3017520" cy="713232"/>
          </a:xfrm>
          <a:prstGeom prst="rect">
            <a:avLst/>
          </a:prstGeom>
          <a:solidFill>
            <a:srgbClr val="EBF2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5760720" y="3280867"/>
            <a:ext cx="2798064" cy="3708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635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$56.0B</a:t>
            </a:r>
            <a:endParaRPr lang="en-US" sz="2800" dirty="0"/>
          </a:p>
        </p:txBody>
      </p:sp>
      <p:sp>
        <p:nvSpPr>
          <p:cNvPr id="19" name="Text 16"/>
          <p:cNvSpPr/>
          <p:nvPr/>
        </p:nvSpPr>
        <p:spPr>
          <a:xfrm>
            <a:off x="5760720" y="3674974"/>
            <a:ext cx="2834640" cy="18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555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DCF Enterprise Value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5669280" y="4078224"/>
            <a:ext cx="301752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5760720" y="4108764"/>
            <a:ext cx="2798064" cy="3708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2800" dirty="0"/>
          </a:p>
        </p:txBody>
      </p:sp>
      <p:sp>
        <p:nvSpPr>
          <p:cNvPr id="22" name="Text 19"/>
          <p:cNvSpPr/>
          <p:nvPr/>
        </p:nvSpPr>
        <p:spPr>
          <a:xfrm>
            <a:off x="5760720" y="4470502"/>
            <a:ext cx="2834640" cy="18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555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 in Blended Valuation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5669280" y="4846320"/>
            <a:ext cx="3017520" cy="0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5669280" y="4563222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DCF = valuation floor. Low weight is analytically justified: comps answer what the market pays today for 26%+ growth infrastructure — a more relevant question pre-IPO.</a:t>
            </a:r>
            <a:endParaRPr lang="en-US" sz="600" dirty="0"/>
          </a:p>
        </p:txBody>
      </p:sp>
      <p:sp>
        <p:nvSpPr>
          <p:cNvPr id="25" name="Text 22"/>
          <p:cNvSpPr/>
          <p:nvPr/>
        </p:nvSpPr>
        <p:spPr>
          <a:xfrm>
            <a:off x="365760" y="4892040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INC.  ·  Strategic Valuation &amp; IPO Readiness  ·  Edric Lim  ·  April 2026  ·  CONFIDENTIAL</a:t>
            </a:r>
            <a:endParaRPr lang="en-US" sz="750" dirty="0"/>
          </a:p>
        </p:txBody>
      </p:sp>
      <p:sp>
        <p:nvSpPr>
          <p:cNvPr id="26" name="Text 23"/>
          <p:cNvSpPr/>
          <p:nvPr/>
        </p:nvSpPr>
        <p:spPr>
          <a:xfrm>
            <a:off x="7406640" y="4892040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09</a:t>
            </a:r>
            <a:endParaRPr lang="en-US" sz="750" dirty="0"/>
          </a:p>
        </p:txBody>
      </p:sp>
      <p:sp>
        <p:nvSpPr>
          <p:cNvPr id="27" name="Shape 24"/>
          <p:cNvSpPr/>
          <p:nvPr/>
        </p:nvSpPr>
        <p:spPr>
          <a:xfrm>
            <a:off x="365760" y="4873752"/>
            <a:ext cx="8412480" cy="0"/>
          </a:xfrm>
          <a:prstGeom prst="line">
            <a:avLst/>
          </a:prstGeom>
          <a:noFill/>
          <a:ln w="6350">
            <a:solidFill>
              <a:srgbClr val="2A4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01168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Valuation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11480" y="621792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Three-method blend  ·  Comps 60% / DCF 10% / IPO Range 30%</a:t>
            </a:r>
            <a:endParaRPr lang="en-US" sz="11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3016379577"/>
              </p:ext>
            </p:extLst>
          </p:nvPr>
        </p:nvGraphicFramePr>
        <p:xfrm>
          <a:off x="365760" y="896112"/>
          <a:ext cx="4389120" cy="256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365760" y="3429000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Sensitivity: EV/Revenue Multiple × 2026E Revenue</a:t>
            </a:r>
            <a:endParaRPr lang="en-US" sz="95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3703320"/>
          <a:ext cx="4389120" cy="1066800"/>
        </p:xfrm>
        <a:graphic>
          <a:graphicData uri="http://schemas.openxmlformats.org/drawingml/2006/table">
            <a:tbl>
              <a:tblPr/>
              <a:tblGrid>
                <a:gridCol w="658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37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 \ Mult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12x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14x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16x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18x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20x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22x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7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$8B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$96B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$112B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$128B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$144B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$160B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$176B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7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$9B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$108B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$126B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$144B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$162B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$180B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$198B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7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$120B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$140B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$160B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$180B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34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$200B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$220B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7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$11B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$132B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$154B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$176B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$198B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$220B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$242B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5029200" y="58226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→ Equity Bridge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0" y="816471"/>
            <a:ext cx="3657600" cy="438912"/>
          </a:xfrm>
          <a:prstGeom prst="rect">
            <a:avLst/>
          </a:prstGeom>
          <a:solidFill>
            <a:srgbClr val="EBF2FF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5120640" y="842084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Value (Blended)</a:t>
            </a:r>
            <a:endParaRPr lang="en-US" sz="950" dirty="0"/>
          </a:p>
        </p:txBody>
      </p:sp>
      <p:sp>
        <p:nvSpPr>
          <p:cNvPr id="10" name="Text 6"/>
          <p:cNvSpPr/>
          <p:nvPr/>
        </p:nvSpPr>
        <p:spPr>
          <a:xfrm>
            <a:off x="7498080" y="866694"/>
            <a:ext cx="10789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$173.7B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5029200" y="1392548"/>
            <a:ext cx="36576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120640" y="1424549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(+) Cash</a:t>
            </a:r>
            <a:endParaRPr lang="en-US" sz="950" dirty="0"/>
          </a:p>
        </p:txBody>
      </p:sp>
      <p:sp>
        <p:nvSpPr>
          <p:cNvPr id="13" name="Text 9"/>
          <p:cNvSpPr/>
          <p:nvPr/>
        </p:nvSpPr>
        <p:spPr>
          <a:xfrm>
            <a:off x="7498080" y="1404931"/>
            <a:ext cx="10789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+$12.0B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5029200" y="1971859"/>
            <a:ext cx="36576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5120640" y="1993392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(−) Debt</a:t>
            </a:r>
            <a:endParaRPr lang="en-US" sz="950" dirty="0"/>
          </a:p>
        </p:txBody>
      </p:sp>
      <p:sp>
        <p:nvSpPr>
          <p:cNvPr id="16" name="Text 12"/>
          <p:cNvSpPr/>
          <p:nvPr/>
        </p:nvSpPr>
        <p:spPr>
          <a:xfrm>
            <a:off x="7498080" y="1993392"/>
            <a:ext cx="10789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−$7.0B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5029200" y="2538787"/>
            <a:ext cx="36576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5120640" y="2565806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(−) Preferred</a:t>
            </a:r>
            <a:endParaRPr lang="en-US" sz="950" dirty="0"/>
          </a:p>
        </p:txBody>
      </p:sp>
      <p:sp>
        <p:nvSpPr>
          <p:cNvPr id="19" name="Text 15"/>
          <p:cNvSpPr/>
          <p:nvPr/>
        </p:nvSpPr>
        <p:spPr>
          <a:xfrm>
            <a:off x="7498080" y="2560320"/>
            <a:ext cx="10789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5029200" y="3104388"/>
            <a:ext cx="3657600" cy="438912"/>
          </a:xfrm>
          <a:prstGeom prst="rect">
            <a:avLst/>
          </a:prstGeom>
          <a:solidFill>
            <a:srgbClr val="EBF2FF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5120640" y="3110081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Equity Value</a:t>
            </a:r>
            <a:endParaRPr lang="en-US" sz="950" dirty="0"/>
          </a:p>
        </p:txBody>
      </p:sp>
      <p:sp>
        <p:nvSpPr>
          <p:cNvPr id="22" name="Text 18"/>
          <p:cNvSpPr/>
          <p:nvPr/>
        </p:nvSpPr>
        <p:spPr>
          <a:xfrm>
            <a:off x="7498080" y="3118104"/>
            <a:ext cx="10789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$178.7B</a:t>
            </a:r>
            <a:endParaRPr lang="en-US" sz="1000" dirty="0"/>
          </a:p>
        </p:txBody>
      </p:sp>
      <p:sp>
        <p:nvSpPr>
          <p:cNvPr id="23" name="Shape 19"/>
          <p:cNvSpPr/>
          <p:nvPr/>
        </p:nvSpPr>
        <p:spPr>
          <a:xfrm>
            <a:off x="5029200" y="3630168"/>
            <a:ext cx="3657600" cy="438912"/>
          </a:xfrm>
          <a:prstGeom prst="rect">
            <a:avLst/>
          </a:prstGeom>
          <a:solidFill>
            <a:srgbClr val="FEF3C7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5120640" y="3639312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÷ Shares (2.30B)</a:t>
            </a:r>
            <a:endParaRPr lang="en-US" sz="950" dirty="0"/>
          </a:p>
        </p:txBody>
      </p:sp>
      <p:sp>
        <p:nvSpPr>
          <p:cNvPr id="25" name="Text 21"/>
          <p:cNvSpPr/>
          <p:nvPr/>
        </p:nvSpPr>
        <p:spPr>
          <a:xfrm>
            <a:off x="7498080" y="3621024"/>
            <a:ext cx="10789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35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$77.68</a:t>
            </a:r>
            <a:endParaRPr lang="en-US" sz="1000" dirty="0"/>
          </a:p>
        </p:txBody>
      </p:sp>
      <p:sp>
        <p:nvSpPr>
          <p:cNvPr id="26" name="Text 22"/>
          <p:cNvSpPr/>
          <p:nvPr/>
        </p:nvSpPr>
        <p:spPr>
          <a:xfrm>
            <a:off x="5029200" y="4092245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IPO Scenario Analysis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5029200" y="4339133"/>
            <a:ext cx="3657600" cy="164592"/>
          </a:xfrm>
          <a:prstGeom prst="rect">
            <a:avLst/>
          </a:prstGeom>
          <a:solidFill>
            <a:srgbClr val="FEF2F2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5120640" y="4348277"/>
            <a:ext cx="22860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  ·  18% growth / 14x</a:t>
            </a:r>
            <a:endParaRPr lang="en-US" sz="800" dirty="0"/>
          </a:p>
        </p:txBody>
      </p:sp>
      <p:sp>
        <p:nvSpPr>
          <p:cNvPr id="29" name="Text 25"/>
          <p:cNvSpPr/>
          <p:nvPr/>
        </p:nvSpPr>
        <p:spPr>
          <a:xfrm>
            <a:off x="7498080" y="4348277"/>
            <a:ext cx="1078992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$125.6B</a:t>
            </a:r>
            <a:endParaRPr lang="en-US" sz="850" dirty="0"/>
          </a:p>
        </p:txBody>
      </p:sp>
      <p:sp>
        <p:nvSpPr>
          <p:cNvPr id="30" name="Shape 26"/>
          <p:cNvSpPr/>
          <p:nvPr/>
        </p:nvSpPr>
        <p:spPr>
          <a:xfrm>
            <a:off x="5029200" y="4515002"/>
            <a:ext cx="3657600" cy="164592"/>
          </a:xfrm>
          <a:prstGeom prst="rect">
            <a:avLst/>
          </a:prstGeom>
          <a:solidFill>
            <a:srgbClr val="ECFDF5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7"/>
          <p:cNvSpPr/>
          <p:nvPr/>
        </p:nvSpPr>
        <p:spPr>
          <a:xfrm>
            <a:off x="5120640" y="4534815"/>
            <a:ext cx="22860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 ·  28% growth / 18x</a:t>
            </a:r>
            <a:endParaRPr lang="en-US" sz="800" dirty="0"/>
          </a:p>
        </p:txBody>
      </p:sp>
      <p:sp>
        <p:nvSpPr>
          <p:cNvPr id="32" name="Text 28"/>
          <p:cNvSpPr/>
          <p:nvPr/>
        </p:nvSpPr>
        <p:spPr>
          <a:xfrm>
            <a:off x="7498080" y="4540300"/>
            <a:ext cx="1078992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$173.7B</a:t>
            </a:r>
            <a:endParaRPr lang="en-US" sz="850" dirty="0"/>
          </a:p>
        </p:txBody>
      </p:sp>
      <p:sp>
        <p:nvSpPr>
          <p:cNvPr id="33" name="Shape 29"/>
          <p:cNvSpPr/>
          <p:nvPr/>
        </p:nvSpPr>
        <p:spPr>
          <a:xfrm>
            <a:off x="5029200" y="4684967"/>
            <a:ext cx="3657600" cy="164592"/>
          </a:xfrm>
          <a:prstGeom prst="rect">
            <a:avLst/>
          </a:prstGeom>
          <a:solidFill>
            <a:srgbClr val="EBF2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0"/>
          <p:cNvSpPr/>
          <p:nvPr/>
        </p:nvSpPr>
        <p:spPr>
          <a:xfrm>
            <a:off x="5120640" y="4697881"/>
            <a:ext cx="22860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Bull  ·  36% growth / 20x</a:t>
            </a:r>
            <a:endParaRPr lang="en-US" sz="800" dirty="0"/>
          </a:p>
        </p:txBody>
      </p:sp>
      <p:sp>
        <p:nvSpPr>
          <p:cNvPr id="35" name="Text 31"/>
          <p:cNvSpPr/>
          <p:nvPr/>
        </p:nvSpPr>
        <p:spPr>
          <a:xfrm>
            <a:off x="7498080" y="4714035"/>
            <a:ext cx="1078992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1D4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$206.8B</a:t>
            </a:r>
            <a:endParaRPr lang="en-US" sz="850" dirty="0"/>
          </a:p>
        </p:txBody>
      </p:sp>
      <p:sp>
        <p:nvSpPr>
          <p:cNvPr id="36" name="Text 32"/>
          <p:cNvSpPr/>
          <p:nvPr/>
        </p:nvSpPr>
        <p:spPr>
          <a:xfrm>
            <a:off x="365760" y="4892040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INC.  ·  Strategic Valuation &amp; IPO Readiness  ·  Edric Lim  ·  April 2026  ·  CONFIDENTIAL</a:t>
            </a:r>
            <a:endParaRPr lang="en-US" sz="750" dirty="0"/>
          </a:p>
        </p:txBody>
      </p:sp>
      <p:sp>
        <p:nvSpPr>
          <p:cNvPr id="37" name="Text 33"/>
          <p:cNvSpPr/>
          <p:nvPr/>
        </p:nvSpPr>
        <p:spPr>
          <a:xfrm>
            <a:off x="7406640" y="4892040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09</a:t>
            </a:r>
            <a:endParaRPr lang="en-US" sz="750" dirty="0"/>
          </a:p>
        </p:txBody>
      </p:sp>
      <p:sp>
        <p:nvSpPr>
          <p:cNvPr id="38" name="Shape 34"/>
          <p:cNvSpPr/>
          <p:nvPr/>
        </p:nvSpPr>
        <p:spPr>
          <a:xfrm>
            <a:off x="365760" y="4873752"/>
            <a:ext cx="8412480" cy="0"/>
          </a:xfrm>
          <a:prstGeom prst="line">
            <a:avLst/>
          </a:prstGeom>
          <a:noFill/>
          <a:ln w="6350">
            <a:solidFill>
              <a:srgbClr val="2A4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01168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Bull Case &amp; Key Risks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365760" y="841248"/>
            <a:ext cx="4114800" cy="329184"/>
          </a:xfrm>
          <a:prstGeom prst="rect">
            <a:avLst/>
          </a:prstGeom>
          <a:solidFill>
            <a:srgbClr val="065F46"/>
          </a:solidFill>
          <a:ln w="12700">
            <a:solidFill>
              <a:srgbClr val="065F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85953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BULL CASE  —  Why Stripe Could Exceed $210B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38912" y="1380744"/>
            <a:ext cx="347472" cy="347472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406" y="1450238"/>
            <a:ext cx="208483" cy="20848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1316736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 Commerce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914400" y="155448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payments layer for autonomous AI transactions. Significant incremental TPV not modelled in base case — a free option.</a:t>
            </a:r>
            <a:endParaRPr lang="en-US" sz="850" dirty="0"/>
          </a:p>
        </p:txBody>
      </p:sp>
      <p:sp>
        <p:nvSpPr>
          <p:cNvPr id="9" name="Shape 6"/>
          <p:cNvSpPr/>
          <p:nvPr/>
        </p:nvSpPr>
        <p:spPr>
          <a:xfrm>
            <a:off x="438912" y="2112264"/>
            <a:ext cx="347472" cy="347472"/>
          </a:xfrm>
          <a:prstGeom prst="ellipse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06" y="2181758"/>
            <a:ext cx="208483" cy="208483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914400" y="2048256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Monetisation</a:t>
            </a:r>
            <a:endParaRPr lang="en-US" sz="950" dirty="0"/>
          </a:p>
        </p:txBody>
      </p:sp>
      <p:sp>
        <p:nvSpPr>
          <p:cNvPr id="12" name="Text 8"/>
          <p:cNvSpPr/>
          <p:nvPr/>
        </p:nvSpPr>
        <p:spPr>
          <a:xfrm>
            <a:off x="914400" y="228600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Tax, Billing &amp; Radar growing faster than core payments, lifting blended take rate and gross margins structurally.</a:t>
            </a:r>
            <a:endParaRPr lang="en-US" sz="850" dirty="0"/>
          </a:p>
        </p:txBody>
      </p:sp>
      <p:sp>
        <p:nvSpPr>
          <p:cNvPr id="13" name="Shape 9"/>
          <p:cNvSpPr/>
          <p:nvPr/>
        </p:nvSpPr>
        <p:spPr>
          <a:xfrm>
            <a:off x="438912" y="2843784"/>
            <a:ext cx="347472" cy="34747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406" y="2913278"/>
            <a:ext cx="208483" cy="208483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914400" y="2779776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Acceleration</a:t>
            </a:r>
            <a:endParaRPr lang="en-US" sz="950" dirty="0"/>
          </a:p>
        </p:txBody>
      </p:sp>
      <p:sp>
        <p:nvSpPr>
          <p:cNvPr id="16" name="Text 11"/>
          <p:cNvSpPr/>
          <p:nvPr/>
        </p:nvSpPr>
        <p:spPr>
          <a:xfrm>
            <a:off x="914400" y="301752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Fortune 500 segment commands higher take rates than SMB. Growing rapidly with deepening API integrations.</a:t>
            </a:r>
            <a:endParaRPr lang="en-US" sz="850" dirty="0"/>
          </a:p>
        </p:txBody>
      </p:sp>
      <p:sp>
        <p:nvSpPr>
          <p:cNvPr id="17" name="Shape 12"/>
          <p:cNvSpPr/>
          <p:nvPr/>
        </p:nvSpPr>
        <p:spPr>
          <a:xfrm>
            <a:off x="438912" y="3575304"/>
            <a:ext cx="347472" cy="347472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406" y="3644798"/>
            <a:ext cx="208483" cy="208483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914400" y="3511296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Geographic Expansion</a:t>
            </a:r>
            <a:endParaRPr lang="en-US" sz="950" dirty="0"/>
          </a:p>
        </p:txBody>
      </p:sp>
      <p:sp>
        <p:nvSpPr>
          <p:cNvPr id="20" name="Text 14"/>
          <p:cNvSpPr/>
          <p:nvPr/>
        </p:nvSpPr>
        <p:spPr>
          <a:xfrm>
            <a:off x="914400" y="374904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Asia and Latin America: underpenetrated, fast-growing, limited incumbent resistance.</a:t>
            </a:r>
            <a:endParaRPr lang="en-US" sz="850" dirty="0"/>
          </a:p>
        </p:txBody>
      </p:sp>
      <p:sp>
        <p:nvSpPr>
          <p:cNvPr id="21" name="Shape 15"/>
          <p:cNvSpPr/>
          <p:nvPr/>
        </p:nvSpPr>
        <p:spPr>
          <a:xfrm>
            <a:off x="438912" y="4306824"/>
            <a:ext cx="347472" cy="347472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406" y="4376318"/>
            <a:ext cx="208483" cy="208483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914400" y="4242816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 Expansion</a:t>
            </a:r>
            <a:endParaRPr lang="en-US" sz="950" dirty="0"/>
          </a:p>
        </p:txBody>
      </p:sp>
      <p:sp>
        <p:nvSpPr>
          <p:cNvPr id="24" name="Text 17"/>
          <p:cNvSpPr/>
          <p:nvPr/>
        </p:nvSpPr>
        <p:spPr>
          <a:xfrm>
            <a:off x="914400" y="448056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 path to 35%+ as fixed-cost leverage on infrastructure scales. Software mix accelerates.</a:t>
            </a:r>
            <a:endParaRPr lang="en-US" sz="850" dirty="0"/>
          </a:p>
        </p:txBody>
      </p:sp>
      <p:sp>
        <p:nvSpPr>
          <p:cNvPr id="25" name="Shape 18"/>
          <p:cNvSpPr/>
          <p:nvPr/>
        </p:nvSpPr>
        <p:spPr>
          <a:xfrm>
            <a:off x="4663440" y="841248"/>
            <a:ext cx="4069080" cy="329184"/>
          </a:xfrm>
          <a:prstGeom prst="rect">
            <a:avLst/>
          </a:prstGeom>
          <a:solidFill>
            <a:srgbClr val="991B1B"/>
          </a:solidFill>
          <a:ln w="12700">
            <a:solidFill>
              <a:srgbClr val="991B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19"/>
          <p:cNvSpPr/>
          <p:nvPr/>
        </p:nvSpPr>
        <p:spPr>
          <a:xfrm>
            <a:off x="4754880" y="859536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RISKS  —  Bear Case Triggers</a:t>
            </a:r>
            <a:endParaRPr lang="en-US" sz="1000" dirty="0"/>
          </a:p>
        </p:txBody>
      </p:sp>
      <p:sp>
        <p:nvSpPr>
          <p:cNvPr id="27" name="Shape 20"/>
          <p:cNvSpPr/>
          <p:nvPr/>
        </p:nvSpPr>
        <p:spPr>
          <a:xfrm>
            <a:off x="4736592" y="1380744"/>
            <a:ext cx="347472" cy="347472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6086" y="1450238"/>
            <a:ext cx="208483" cy="208483"/>
          </a:xfrm>
          <a:prstGeom prst="rect">
            <a:avLst/>
          </a:prstGeom>
        </p:spPr>
      </p:pic>
      <p:sp>
        <p:nvSpPr>
          <p:cNvPr id="29" name="Shape 21"/>
          <p:cNvSpPr/>
          <p:nvPr/>
        </p:nvSpPr>
        <p:spPr>
          <a:xfrm>
            <a:off x="5193792" y="1298448"/>
            <a:ext cx="530352" cy="20116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2"/>
          <p:cNvSpPr/>
          <p:nvPr/>
        </p:nvSpPr>
        <p:spPr>
          <a:xfrm>
            <a:off x="5193792" y="1298448"/>
            <a:ext cx="5303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650" dirty="0"/>
          </a:p>
        </p:txBody>
      </p:sp>
      <p:sp>
        <p:nvSpPr>
          <p:cNvPr id="31" name="Text 23"/>
          <p:cNvSpPr/>
          <p:nvPr/>
        </p:nvSpPr>
        <p:spPr>
          <a:xfrm>
            <a:off x="5779008" y="1316736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Rate Compression</a:t>
            </a:r>
            <a:endParaRPr lang="en-US" sz="950" dirty="0"/>
          </a:p>
        </p:txBody>
      </p:sp>
      <p:sp>
        <p:nvSpPr>
          <p:cNvPr id="32" name="Text 24"/>
          <p:cNvSpPr/>
          <p:nvPr/>
        </p:nvSpPr>
        <p:spPr>
          <a:xfrm>
            <a:off x="5212080" y="1554480"/>
            <a:ext cx="3401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±5bps = ~±$11B EV impact. Adyen, PayPal &amp; embedded finance players exert structural pressure.</a:t>
            </a:r>
            <a:endParaRPr lang="en-US" sz="850" dirty="0"/>
          </a:p>
        </p:txBody>
      </p:sp>
      <p:sp>
        <p:nvSpPr>
          <p:cNvPr id="33" name="Shape 25"/>
          <p:cNvSpPr/>
          <p:nvPr/>
        </p:nvSpPr>
        <p:spPr>
          <a:xfrm>
            <a:off x="4736592" y="2112264"/>
            <a:ext cx="347472" cy="347472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6086" y="2181758"/>
            <a:ext cx="208483" cy="208483"/>
          </a:xfrm>
          <a:prstGeom prst="rect">
            <a:avLst/>
          </a:prstGeom>
        </p:spPr>
      </p:pic>
      <p:sp>
        <p:nvSpPr>
          <p:cNvPr id="35" name="Shape 26"/>
          <p:cNvSpPr/>
          <p:nvPr/>
        </p:nvSpPr>
        <p:spPr>
          <a:xfrm>
            <a:off x="5193792" y="2029968"/>
            <a:ext cx="530352" cy="20116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27"/>
          <p:cNvSpPr/>
          <p:nvPr/>
        </p:nvSpPr>
        <p:spPr>
          <a:xfrm>
            <a:off x="5193792" y="2029968"/>
            <a:ext cx="5303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650" dirty="0"/>
          </a:p>
        </p:txBody>
      </p:sp>
      <p:sp>
        <p:nvSpPr>
          <p:cNvPr id="37" name="Text 28"/>
          <p:cNvSpPr/>
          <p:nvPr/>
        </p:nvSpPr>
        <p:spPr>
          <a:xfrm>
            <a:off x="5779008" y="2048256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Macro Sensitivity</a:t>
            </a:r>
            <a:endParaRPr lang="en-US" sz="950" dirty="0"/>
          </a:p>
        </p:txBody>
      </p:sp>
      <p:sp>
        <p:nvSpPr>
          <p:cNvPr id="38" name="Text 29"/>
          <p:cNvSpPr/>
          <p:nvPr/>
        </p:nvSpPr>
        <p:spPr>
          <a:xfrm>
            <a:off x="5212080" y="2286000"/>
            <a:ext cx="3401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spending slowdown pushes TPV growth below 18–28% forecast range.</a:t>
            </a:r>
            <a:endParaRPr lang="en-US" sz="850" dirty="0"/>
          </a:p>
        </p:txBody>
      </p:sp>
      <p:sp>
        <p:nvSpPr>
          <p:cNvPr id="39" name="Shape 30"/>
          <p:cNvSpPr/>
          <p:nvPr/>
        </p:nvSpPr>
        <p:spPr>
          <a:xfrm>
            <a:off x="4736592" y="2843784"/>
            <a:ext cx="347472" cy="34747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0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86" y="2913278"/>
            <a:ext cx="208483" cy="208483"/>
          </a:xfrm>
          <a:prstGeom prst="rect">
            <a:avLst/>
          </a:prstGeom>
        </p:spPr>
      </p:pic>
      <p:sp>
        <p:nvSpPr>
          <p:cNvPr id="41" name="Shape 31"/>
          <p:cNvSpPr/>
          <p:nvPr/>
        </p:nvSpPr>
        <p:spPr>
          <a:xfrm>
            <a:off x="5193792" y="2761488"/>
            <a:ext cx="530352" cy="20116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32"/>
          <p:cNvSpPr/>
          <p:nvPr/>
        </p:nvSpPr>
        <p:spPr>
          <a:xfrm>
            <a:off x="5193792" y="2761488"/>
            <a:ext cx="5303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650" dirty="0"/>
          </a:p>
        </p:txBody>
      </p:sp>
      <p:sp>
        <p:nvSpPr>
          <p:cNvPr id="43" name="Text 33"/>
          <p:cNvSpPr/>
          <p:nvPr/>
        </p:nvSpPr>
        <p:spPr>
          <a:xfrm>
            <a:off x="5779008" y="2779776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 Tech Competition</a:t>
            </a:r>
            <a:endParaRPr lang="en-US" sz="950" dirty="0"/>
          </a:p>
        </p:txBody>
      </p:sp>
      <p:sp>
        <p:nvSpPr>
          <p:cNvPr id="44" name="Text 34"/>
          <p:cNvSpPr/>
          <p:nvPr/>
        </p:nvSpPr>
        <p:spPr>
          <a:xfrm>
            <a:off x="5212080" y="3017520"/>
            <a:ext cx="3401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Pay / Google Pay building direct merchant relationships could bypass Stripe's layer over time.</a:t>
            </a:r>
            <a:endParaRPr lang="en-US" sz="850" dirty="0"/>
          </a:p>
        </p:txBody>
      </p:sp>
      <p:sp>
        <p:nvSpPr>
          <p:cNvPr id="45" name="Shape 35"/>
          <p:cNvSpPr/>
          <p:nvPr/>
        </p:nvSpPr>
        <p:spPr>
          <a:xfrm>
            <a:off x="4736592" y="3575304"/>
            <a:ext cx="347472" cy="347472"/>
          </a:xfrm>
          <a:prstGeom prst="ellipse">
            <a:avLst/>
          </a:prstGeom>
          <a:solidFill>
            <a:srgbClr val="6B7280"/>
          </a:solidFill>
          <a:ln w="1270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6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06086" y="3644798"/>
            <a:ext cx="208483" cy="208483"/>
          </a:xfrm>
          <a:prstGeom prst="rect">
            <a:avLst/>
          </a:prstGeom>
        </p:spPr>
      </p:pic>
      <p:sp>
        <p:nvSpPr>
          <p:cNvPr id="47" name="Shape 36"/>
          <p:cNvSpPr/>
          <p:nvPr/>
        </p:nvSpPr>
        <p:spPr>
          <a:xfrm>
            <a:off x="5193792" y="3493008"/>
            <a:ext cx="530352" cy="201168"/>
          </a:xfrm>
          <a:prstGeom prst="rect">
            <a:avLst/>
          </a:prstGeom>
          <a:solidFill>
            <a:srgbClr val="6B7280"/>
          </a:solidFill>
          <a:ln w="1270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37"/>
          <p:cNvSpPr/>
          <p:nvPr/>
        </p:nvSpPr>
        <p:spPr>
          <a:xfrm>
            <a:off x="5193792" y="3493008"/>
            <a:ext cx="5303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MED-LOW</a:t>
            </a:r>
            <a:endParaRPr lang="en-US" sz="650" dirty="0"/>
          </a:p>
        </p:txBody>
      </p:sp>
      <p:sp>
        <p:nvSpPr>
          <p:cNvPr id="49" name="Text 38"/>
          <p:cNvSpPr/>
          <p:nvPr/>
        </p:nvSpPr>
        <p:spPr>
          <a:xfrm>
            <a:off x="5779008" y="3511296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Exposure</a:t>
            </a:r>
            <a:endParaRPr lang="en-US" sz="950" dirty="0"/>
          </a:p>
        </p:txBody>
      </p:sp>
      <p:sp>
        <p:nvSpPr>
          <p:cNvPr id="50" name="Text 39"/>
          <p:cNvSpPr/>
          <p:nvPr/>
        </p:nvSpPr>
        <p:spPr>
          <a:xfrm>
            <a:off x="5212080" y="3749040"/>
            <a:ext cx="3401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Interchange regulation, open banking mandates, AML/KYC complexity in global expansion.</a:t>
            </a:r>
            <a:endParaRPr lang="en-US" sz="850" dirty="0"/>
          </a:p>
        </p:txBody>
      </p:sp>
      <p:sp>
        <p:nvSpPr>
          <p:cNvPr id="51" name="Shape 40"/>
          <p:cNvSpPr/>
          <p:nvPr/>
        </p:nvSpPr>
        <p:spPr>
          <a:xfrm>
            <a:off x="4736592" y="4306824"/>
            <a:ext cx="347472" cy="347472"/>
          </a:xfrm>
          <a:prstGeom prst="ellipse">
            <a:avLst/>
          </a:prstGeom>
          <a:solidFill>
            <a:srgbClr val="92400E"/>
          </a:solidFill>
          <a:ln w="12700">
            <a:solidFill>
              <a:srgbClr val="9240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2" name="Image 9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6086" y="4376318"/>
            <a:ext cx="208483" cy="208483"/>
          </a:xfrm>
          <a:prstGeom prst="rect">
            <a:avLst/>
          </a:prstGeom>
        </p:spPr>
      </p:pic>
      <p:sp>
        <p:nvSpPr>
          <p:cNvPr id="53" name="Shape 41"/>
          <p:cNvSpPr/>
          <p:nvPr/>
        </p:nvSpPr>
        <p:spPr>
          <a:xfrm>
            <a:off x="5193792" y="4224528"/>
            <a:ext cx="530352" cy="20116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42"/>
          <p:cNvSpPr/>
          <p:nvPr/>
        </p:nvSpPr>
        <p:spPr>
          <a:xfrm>
            <a:off x="5193792" y="4224528"/>
            <a:ext cx="5303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650" dirty="0"/>
          </a:p>
        </p:txBody>
      </p:sp>
      <p:sp>
        <p:nvSpPr>
          <p:cNvPr id="55" name="Text 43"/>
          <p:cNvSpPr/>
          <p:nvPr/>
        </p:nvSpPr>
        <p:spPr>
          <a:xfrm>
            <a:off x="5779008" y="4242816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IPO Timing Risk</a:t>
            </a:r>
            <a:endParaRPr lang="en-US" sz="950" dirty="0"/>
          </a:p>
        </p:txBody>
      </p:sp>
      <p:sp>
        <p:nvSpPr>
          <p:cNvPr id="56" name="Text 44"/>
          <p:cNvSpPr/>
          <p:nvPr/>
        </p:nvSpPr>
        <p:spPr>
          <a:xfrm>
            <a:off x="5212080" y="4480560"/>
            <a:ext cx="34015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Risk-off market in 2026–2027 could result in IPO pricing below $159B private valuation.</a:t>
            </a:r>
            <a:endParaRPr lang="en-US" sz="850" dirty="0"/>
          </a:p>
        </p:txBody>
      </p:sp>
      <p:sp>
        <p:nvSpPr>
          <p:cNvPr id="57" name="Shape 45"/>
          <p:cNvSpPr/>
          <p:nvPr/>
        </p:nvSpPr>
        <p:spPr>
          <a:xfrm>
            <a:off x="4544568" y="841248"/>
            <a:ext cx="0" cy="3986784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46"/>
          <p:cNvSpPr/>
          <p:nvPr/>
        </p:nvSpPr>
        <p:spPr>
          <a:xfrm>
            <a:off x="365760" y="4892040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INC.  ·  Strategic Valuation &amp; IPO Readiness  ·  Edric Lim  ·  April 2026  ·  CONFIDENTIAL</a:t>
            </a:r>
            <a:endParaRPr lang="en-US" sz="750" dirty="0"/>
          </a:p>
        </p:txBody>
      </p:sp>
      <p:sp>
        <p:nvSpPr>
          <p:cNvPr id="59" name="Text 47"/>
          <p:cNvSpPr/>
          <p:nvPr/>
        </p:nvSpPr>
        <p:spPr>
          <a:xfrm>
            <a:off x="7406640" y="4892040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09</a:t>
            </a:r>
            <a:endParaRPr lang="en-US" sz="750" dirty="0"/>
          </a:p>
        </p:txBody>
      </p:sp>
      <p:sp>
        <p:nvSpPr>
          <p:cNvPr id="60" name="Shape 48"/>
          <p:cNvSpPr/>
          <p:nvPr/>
        </p:nvSpPr>
        <p:spPr>
          <a:xfrm>
            <a:off x="365760" y="4873752"/>
            <a:ext cx="8412480" cy="0"/>
          </a:xfrm>
          <a:prstGeom prst="line">
            <a:avLst/>
          </a:prstGeom>
          <a:noFill/>
          <a:ln w="6350">
            <a:solidFill>
              <a:srgbClr val="2A4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F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635BFF"/>
          </a:solidFill>
          <a:ln w="1270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583680" y="228600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583680" y="667512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0" y="1106424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583680" y="1545336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583680" y="1984248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7022592" y="228600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022592" y="667512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022592" y="1106424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022592" y="1545336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022592" y="1984248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7461504" y="228600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461504" y="667512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461504" y="1106424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7461504" y="1545336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461504" y="1984248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7900416" y="228600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900416" y="667512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900416" y="1106424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7900416" y="1545336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7900416" y="1984248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8339328" y="228600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8339328" y="667512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8339328" y="1106424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8339328" y="1545336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8339328" y="1984248"/>
            <a:ext cx="64008" cy="6400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02920" y="256032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BA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621792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INC.  —  BUY</a:t>
            </a:r>
            <a:endParaRPr lang="en-US" sz="3800" dirty="0"/>
          </a:p>
        </p:txBody>
      </p:sp>
      <p:sp>
        <p:nvSpPr>
          <p:cNvPr id="30" name="Text 28"/>
          <p:cNvSpPr/>
          <p:nvPr/>
        </p:nvSpPr>
        <p:spPr>
          <a:xfrm>
            <a:off x="502920" y="12344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635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$173.7B  Target  ·  +9.2% Upside  ·  $77.68 Implied Share Price</a:t>
            </a:r>
            <a:endParaRPr lang="en-US" sz="1450" dirty="0"/>
          </a:p>
        </p:txBody>
      </p:sp>
      <p:sp>
        <p:nvSpPr>
          <p:cNvPr id="31" name="Shape 29"/>
          <p:cNvSpPr/>
          <p:nvPr/>
        </p:nvSpPr>
        <p:spPr>
          <a:xfrm>
            <a:off x="502920" y="1792224"/>
            <a:ext cx="256032" cy="256032"/>
          </a:xfrm>
          <a:prstGeom prst="ellipse">
            <a:avLst/>
          </a:prstGeom>
          <a:solidFill>
            <a:srgbClr val="635BFF"/>
          </a:solidFill>
          <a:ln w="1270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02920" y="179222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886968" y="175564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FCF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Blended EV $173.7B: Comps 60% ($175.1B) · DCF 10% ($56.0B) · IPO Range 30% ($213.9B at 22× 2026E Rev)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02920" y="2267712"/>
            <a:ext cx="256032" cy="256032"/>
          </a:xfrm>
          <a:prstGeom prst="ellipse">
            <a:avLst/>
          </a:prstGeom>
          <a:solidFill>
            <a:srgbClr val="635BFF"/>
          </a:solidFill>
          <a:ln w="1270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502920" y="22677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886968" y="2231136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FCF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Infrastructure, not processor. Structural switching costs compound as API depth grows — justifies 18× vs 7.34× peer avg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502920" y="2743200"/>
            <a:ext cx="256032" cy="256032"/>
          </a:xfrm>
          <a:prstGeom prst="ellipse">
            <a:avLst/>
          </a:prstGeom>
          <a:solidFill>
            <a:srgbClr val="635BFF"/>
          </a:solidFill>
          <a:ln w="1270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502920" y="274320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886968" y="2706624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FCF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of 40 score 58% — Elite tier, ahead of Shopify (47.3%) and near Adyen (67.3%)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502920" y="3218688"/>
            <a:ext cx="256032" cy="256032"/>
          </a:xfrm>
          <a:prstGeom prst="ellipse">
            <a:avLst/>
          </a:prstGeom>
          <a:solidFill>
            <a:srgbClr val="635BFF"/>
          </a:solidFill>
          <a:ln w="1270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502920" y="321868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886968" y="3182112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FCF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 margin expansion 30%→35% over 2025–2031; FCF grows from $1.57B to $7.44B; 10Y CAGR ~15%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502920" y="3694176"/>
            <a:ext cx="256032" cy="256032"/>
          </a:xfrm>
          <a:prstGeom prst="ellipse">
            <a:avLst/>
          </a:prstGeom>
          <a:solidFill>
            <a:srgbClr val="635BFF"/>
          </a:solidFill>
          <a:ln w="1270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502920" y="369417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886968" y="36576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FCF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 case ($125.6B) requires simultaneous take-rate compression AND macro deterioration — a low-probability joint scenario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502920" y="4169664"/>
            <a:ext cx="256032" cy="256032"/>
          </a:xfrm>
          <a:prstGeom prst="ellipse">
            <a:avLst/>
          </a:prstGeom>
          <a:solidFill>
            <a:srgbClr val="635BFF"/>
          </a:solidFill>
          <a:ln w="12700">
            <a:solidFill>
              <a:srgbClr val="635B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502920" y="41696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886968" y="413308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FCF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IPO window: Late 2026 – H1 2027. At $159B current private valuation, risk/reward is asymmetrically positive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0" y="4828032"/>
            <a:ext cx="9144000" cy="3200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7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Analyst: Edric Lim  ·  April 2026  ·  CONFIDENTIAL — FOR EDUCATIONAL PURPOSES ONLY  ·  All figures in $B unless noted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1507</Words>
  <Application>Microsoft Macintosh PowerPoint</Application>
  <PresentationFormat>On-screen Show (16:9)</PresentationFormat>
  <Paragraphs>305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Stripe Inc. — Strategic Valuation &amp; IPO Readiness</dc:title>
  <dc:subject>PptxGenJS Presentation</dc:subject>
  <dc:creator>Edric Lim</dc:creator>
  <cp:lastModifiedBy>Edric Lim</cp:lastModifiedBy>
  <cp:revision>3</cp:revision>
  <dcterms:created xsi:type="dcterms:W3CDTF">2026-04-16T00:25:22Z</dcterms:created>
  <dcterms:modified xsi:type="dcterms:W3CDTF">2026-04-16T00:46:41Z</dcterms:modified>
</cp:coreProperties>
</file>